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uch_000\Documents\MTU\Pico\4-Chemistry\Summer%202013%20Pico%20OCEC%20MeasurementsV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uch_000\Documents\MTU\Pico\4-Chemistry\Summer%202013%20Pico%20OCEC%20MeasurementsV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September Non-</a:t>
            </a:r>
            <a:r>
              <a:rPr lang="en-US" baseline="0"/>
              <a:t>Event Opt OC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'Carbon in Air'!$S$81:$S$91</c:f>
              <c:strCache>
                <c:ptCount val="1"/>
                <c:pt idx="0">
                  <c:v>0.553092101 0.533815981 0.598673171 0.748370642 0.665310888 #DIV/0! 0.735855142 0.477552725 0.829721612 0.333545629 0.543964676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'Carbon in Air'!$W$83:$W$91</c:f>
                <c:numCache>
                  <c:formatCode>General</c:formatCode>
                  <c:ptCount val="9"/>
                  <c:pt idx="0">
                    <c:v>5.2307520252636894E-2</c:v>
                  </c:pt>
                  <c:pt idx="1">
                    <c:v>2.1024106776192531E-2</c:v>
                  </c:pt>
                  <c:pt idx="2">
                    <c:v>0.15473135337486293</c:v>
                  </c:pt>
                  <c:pt idx="3">
                    <c:v>0</c:v>
                  </c:pt>
                  <c:pt idx="4">
                    <c:v>0.17843424392486021</c:v>
                  </c:pt>
                  <c:pt idx="5">
                    <c:v>8.2188978163186044E-2</c:v>
                  </c:pt>
                  <c:pt idx="6">
                    <c:v>9.3174815548114492E-2</c:v>
                  </c:pt>
                  <c:pt idx="7">
                    <c:v>0.37225579510996643</c:v>
                  </c:pt>
                  <c:pt idx="8">
                    <c:v>3.2221540303320938E-2</c:v>
                  </c:pt>
                </c:numCache>
              </c:numRef>
            </c:plus>
            <c:minus>
              <c:numRef>
                <c:f>'Carbon in Air'!$W$83:$W$91</c:f>
                <c:numCache>
                  <c:formatCode>General</c:formatCode>
                  <c:ptCount val="9"/>
                  <c:pt idx="0">
                    <c:v>5.2307520252636894E-2</c:v>
                  </c:pt>
                  <c:pt idx="1">
                    <c:v>2.1024106776192531E-2</c:v>
                  </c:pt>
                  <c:pt idx="2">
                    <c:v>0.15473135337486293</c:v>
                  </c:pt>
                  <c:pt idx="3">
                    <c:v>0</c:v>
                  </c:pt>
                  <c:pt idx="4">
                    <c:v>0.17843424392486021</c:v>
                  </c:pt>
                  <c:pt idx="5">
                    <c:v>8.2188978163186044E-2</c:v>
                  </c:pt>
                  <c:pt idx="6">
                    <c:v>9.3174815548114492E-2</c:v>
                  </c:pt>
                  <c:pt idx="7">
                    <c:v>0.37225579510996643</c:v>
                  </c:pt>
                  <c:pt idx="8">
                    <c:v>3.2221540303320938E-2</c:v>
                  </c:pt>
                </c:numCache>
              </c:numRef>
            </c:minus>
          </c:errBars>
          <c:cat>
            <c:numRef>
              <c:f>'Carbon in Air'!$A$83:$A$91</c:f>
              <c:numCache>
                <c:formatCode>m/d/yyyy</c:formatCode>
                <c:ptCount val="9"/>
                <c:pt idx="0">
                  <c:v>41522</c:v>
                </c:pt>
                <c:pt idx="1">
                  <c:v>41523</c:v>
                </c:pt>
                <c:pt idx="2">
                  <c:v>41524</c:v>
                </c:pt>
                <c:pt idx="3">
                  <c:v>41524</c:v>
                </c:pt>
                <c:pt idx="4">
                  <c:v>41525</c:v>
                </c:pt>
                <c:pt idx="5">
                  <c:v>41526</c:v>
                </c:pt>
                <c:pt idx="6">
                  <c:v>41527</c:v>
                </c:pt>
                <c:pt idx="7">
                  <c:v>41528</c:v>
                </c:pt>
                <c:pt idx="8">
                  <c:v>41529</c:v>
                </c:pt>
              </c:numCache>
            </c:numRef>
          </c:cat>
          <c:val>
            <c:numRef>
              <c:f>'Carbon in Air'!$S$83:$S$91</c:f>
              <c:numCache>
                <c:formatCode>General</c:formatCode>
                <c:ptCount val="9"/>
                <c:pt idx="0">
                  <c:v>0.59867317137409459</c:v>
                </c:pt>
                <c:pt idx="1">
                  <c:v>0.74837064215943627</c:v>
                </c:pt>
                <c:pt idx="2">
                  <c:v>0.66531088798100724</c:v>
                </c:pt>
                <c:pt idx="3">
                  <c:v>0</c:v>
                </c:pt>
                <c:pt idx="4">
                  <c:v>0.73585514227244042</c:v>
                </c:pt>
                <c:pt idx="5">
                  <c:v>0.47755272504461721</c:v>
                </c:pt>
                <c:pt idx="6">
                  <c:v>0.82972161201927164</c:v>
                </c:pt>
                <c:pt idx="7">
                  <c:v>0.33354562866429999</c:v>
                </c:pt>
                <c:pt idx="8">
                  <c:v>0.54396467551577832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51200"/>
        <c:axId val="65252736"/>
      </c:barChart>
      <c:dateAx>
        <c:axId val="652512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65252736"/>
        <c:crosses val="autoZero"/>
        <c:auto val="1"/>
        <c:lblOffset val="100"/>
        <c:baseTimeUnit val="days"/>
      </c:dateAx>
      <c:valAx>
        <c:axId val="6525273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ugC/M3 air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65251200"/>
        <c:crosses val="autoZero"/>
        <c:crossBetween val="between"/>
      </c:valAx>
    </c:plotArea>
    <c:plotVisOnly val="1"/>
    <c:dispBlanksAs val="gap"/>
    <c:showDLblsOverMax val="0"/>
  </c:chart>
  <c:spPr>
    <a:solidFill>
      <a:srgbClr val="002060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2nd</a:t>
            </a:r>
            <a:r>
              <a:rPr lang="en-US" baseline="0"/>
              <a:t> </a:t>
            </a:r>
            <a:r>
              <a:rPr lang="en-US"/>
              <a:t>July Event Opt OC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'Carbon in Air'!$S$45:$S$49</c:f>
              <c:strCache>
                <c:ptCount val="1"/>
                <c:pt idx="0">
                  <c:v>0.537720696 2.409753847 2.119800477 0.601306903 0.878473243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'Carbon in Air'!$W$45:$W$49</c:f>
                <c:numCache>
                  <c:formatCode>General</c:formatCode>
                  <c:ptCount val="5"/>
                  <c:pt idx="0">
                    <c:v>5.017287211947212E-2</c:v>
                  </c:pt>
                  <c:pt idx="1">
                    <c:v>0.10010656976228201</c:v>
                  </c:pt>
                  <c:pt idx="2">
                    <c:v>7.6100047701032989E-3</c:v>
                  </c:pt>
                  <c:pt idx="3">
                    <c:v>2.0899352199427929E-2</c:v>
                  </c:pt>
                  <c:pt idx="4">
                    <c:v>0.12364741859822145</c:v>
                  </c:pt>
                </c:numCache>
              </c:numRef>
            </c:plus>
            <c:minus>
              <c:numRef>
                <c:f>'Carbon in Air'!$W$45:$W$49</c:f>
                <c:numCache>
                  <c:formatCode>General</c:formatCode>
                  <c:ptCount val="5"/>
                  <c:pt idx="0">
                    <c:v>5.017287211947212E-2</c:v>
                  </c:pt>
                  <c:pt idx="1">
                    <c:v>0.10010656976228201</c:v>
                  </c:pt>
                  <c:pt idx="2">
                    <c:v>7.6100047701032989E-3</c:v>
                  </c:pt>
                  <c:pt idx="3">
                    <c:v>2.0899352199427929E-2</c:v>
                  </c:pt>
                  <c:pt idx="4">
                    <c:v>0.12364741859822145</c:v>
                  </c:pt>
                </c:numCache>
              </c:numRef>
            </c:minus>
          </c:errBars>
          <c:cat>
            <c:numRef>
              <c:f>'Carbon in Air'!$A$45:$A$49</c:f>
              <c:numCache>
                <c:formatCode>m/d/yyyy</c:formatCode>
                <c:ptCount val="5"/>
                <c:pt idx="0">
                  <c:v>41465</c:v>
                </c:pt>
                <c:pt idx="1">
                  <c:v>41466</c:v>
                </c:pt>
                <c:pt idx="2">
                  <c:v>41467</c:v>
                </c:pt>
                <c:pt idx="3">
                  <c:v>41468</c:v>
                </c:pt>
                <c:pt idx="4">
                  <c:v>41469</c:v>
                </c:pt>
              </c:numCache>
            </c:numRef>
          </c:cat>
          <c:val>
            <c:numRef>
              <c:f>'Carbon in Air'!$S$45:$S$49</c:f>
              <c:numCache>
                <c:formatCode>General</c:formatCode>
                <c:ptCount val="5"/>
                <c:pt idx="0">
                  <c:v>0.53772069597683614</c:v>
                </c:pt>
                <c:pt idx="1">
                  <c:v>2.409753846748206</c:v>
                </c:pt>
                <c:pt idx="2">
                  <c:v>2.1198004771641652</c:v>
                </c:pt>
                <c:pt idx="3">
                  <c:v>0.60130690254354879</c:v>
                </c:pt>
                <c:pt idx="4">
                  <c:v>0.87847324292019013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84992"/>
        <c:axId val="85686528"/>
      </c:barChart>
      <c:dateAx>
        <c:axId val="856849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85686528"/>
        <c:crosses val="autoZero"/>
        <c:auto val="1"/>
        <c:lblOffset val="100"/>
        <c:baseTimeUnit val="days"/>
      </c:dateAx>
      <c:valAx>
        <c:axId val="85686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ugC/M3 air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85684992"/>
        <c:crosses val="autoZero"/>
        <c:crossBetween val="between"/>
      </c:valAx>
    </c:plotArea>
    <c:plotVisOnly val="1"/>
    <c:dispBlanksAs val="gap"/>
    <c:showDLblsOverMax val="0"/>
  </c:chart>
  <c:spPr>
    <a:solidFill>
      <a:srgbClr val="002060"/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8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01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5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7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63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1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8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3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0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1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8/13/2014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04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6Jt2-P3jPk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cLR50DdOqo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res.globalincidentmap.com/home.php" TargetMode="External"/><Relationship Id="rId2" Type="http://schemas.openxmlformats.org/officeDocument/2006/relationships/hyperlink" Target="http://www.wunderground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934200" cy="1752599"/>
          </a:xfrm>
        </p:spPr>
        <p:txBody>
          <a:bodyPr/>
          <a:lstStyle/>
          <a:p>
            <a:pPr algn="ctr"/>
            <a:r>
              <a:rPr lang="en-US" dirty="0" smtClean="0"/>
              <a:t>Chemistry of Aerosols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705" y="1752600"/>
            <a:ext cx="5833063" cy="609600"/>
          </a:xfrm>
        </p:spPr>
        <p:txBody>
          <a:bodyPr/>
          <a:lstStyle/>
          <a:p>
            <a:r>
              <a:rPr lang="en-US" dirty="0" smtClean="0"/>
              <a:t>Analyzing the composition of aerosols collected on Mt. Pico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799"/>
            <a:ext cx="6393274" cy="4279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372999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FFFFFF"/>
                </a:solidFill>
              </a:rPr>
              <a:t>Photo: L. </a:t>
            </a:r>
            <a:r>
              <a:rPr lang="en-US" sz="1200" i="1" dirty="0" err="1">
                <a:solidFill>
                  <a:srgbClr val="FFFFFF"/>
                </a:solidFill>
              </a:rPr>
              <a:t>Harkness</a:t>
            </a:r>
            <a:endParaRPr lang="en-US" sz="12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of Data: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58886"/>
              </p:ext>
            </p:extLst>
          </p:nvPr>
        </p:nvGraphicFramePr>
        <p:xfrm>
          <a:off x="762000" y="10668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640080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Graph provided by: S. </a:t>
            </a:r>
            <a:r>
              <a:rPr lang="en-US" sz="1100" dirty="0" err="1" smtClean="0"/>
              <a:t>Schum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41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545336"/>
            <a:ext cx="6766560" cy="4245864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The difference between an event and a non-event is the amount of carbon in micrograms per cubic meter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OC (organic carbon): soot, carbon from life sources (decomposition, trees – oils, burning, marine organisms)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EC (elemental carbon): similar to graphite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5775" y="446116"/>
            <a:ext cx="7540752" cy="92548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of Data: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876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Describe how the high volume sampler works.</a:t>
            </a:r>
          </a:p>
          <a:p>
            <a:endParaRPr lang="en-US" sz="2800" b="1" dirty="0"/>
          </a:p>
          <a:p>
            <a:r>
              <a:rPr lang="en-US" sz="2800" b="1" dirty="0" smtClean="0"/>
              <a:t>Write observations of the filters.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Video Notes:</a:t>
            </a:r>
            <a:endParaRPr lang="en-US" sz="3200" dirty="0"/>
          </a:p>
        </p:txBody>
      </p:sp>
      <p:pic>
        <p:nvPicPr>
          <p:cNvPr id="1026" name="Picture 2" descr="C:\Users\Owner\AppData\Local\Microsoft\Windows\Temporary Internet Files\Content.IE5\AYC8B1C5\MC900089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798625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8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81000"/>
            <a:ext cx="8686800" cy="1219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Video: Collecting Aerosols with the samplers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3246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FFFFFF"/>
                </a:solidFill>
              </a:rPr>
              <a:t>Video: L. </a:t>
            </a:r>
            <a:r>
              <a:rPr lang="en-US" sz="1100" i="1" dirty="0" err="1">
                <a:solidFill>
                  <a:srgbClr val="FFFFFF"/>
                </a:solidFill>
              </a:rPr>
              <a:t>Harkness</a:t>
            </a:r>
            <a:endParaRPr lang="en-US" sz="1100" i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9515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</a:t>
            </a:r>
            <a:r>
              <a:rPr lang="en-US" sz="2400" dirty="0" smtClean="0">
                <a:hlinkClick r:id="rId2"/>
              </a:rPr>
              <a:t>here</a:t>
            </a:r>
            <a:r>
              <a:rPr lang="en-US" sz="2400" dirty="0" smtClean="0"/>
              <a:t> for the video!!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8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Describe how instruments and filters are prepared.</a:t>
            </a:r>
          </a:p>
          <a:p>
            <a:endParaRPr lang="en-US" sz="2800" b="1" dirty="0"/>
          </a:p>
          <a:p>
            <a:r>
              <a:rPr lang="en-US" sz="2800" b="1" dirty="0" smtClean="0"/>
              <a:t>How does the OC/EC work?</a:t>
            </a:r>
          </a:p>
          <a:p>
            <a:endParaRPr lang="en-US" sz="2800" b="1" dirty="0"/>
          </a:p>
          <a:p>
            <a:r>
              <a:rPr lang="en-US" sz="2800" b="1" dirty="0" smtClean="0"/>
              <a:t>What do the colored lines on the screen represent?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Video Notes:</a:t>
            </a:r>
            <a:endParaRPr lang="en-US" sz="3200" dirty="0"/>
          </a:p>
        </p:txBody>
      </p:sp>
      <p:pic>
        <p:nvPicPr>
          <p:cNvPr id="1026" name="Picture 2" descr="C:\Users\Owner\AppData\Local\Microsoft\Windows\Temporary Internet Files\Content.IE5\AYC8B1C5\MC900089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1798625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7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3810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Video: Analyzing Filter Samples for Carbon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3246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FFFFFF"/>
                </a:solidFill>
              </a:rPr>
              <a:t>Video: L. </a:t>
            </a:r>
            <a:r>
              <a:rPr lang="en-US" sz="1100" i="1" dirty="0" err="1">
                <a:solidFill>
                  <a:srgbClr val="FFFFFF"/>
                </a:solidFill>
              </a:rPr>
              <a:t>Harkness</a:t>
            </a:r>
            <a:endParaRPr lang="en-US" sz="1100" i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47996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</a:t>
            </a:r>
            <a:r>
              <a:rPr lang="en-US" sz="2400" dirty="0" smtClean="0">
                <a:hlinkClick r:id="rId2"/>
              </a:rPr>
              <a:t>here</a:t>
            </a:r>
            <a:r>
              <a:rPr lang="en-US" sz="2400" dirty="0" smtClean="0"/>
              <a:t> for the video!!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7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Analyze graphs of OC data from various dates</a:t>
            </a:r>
          </a:p>
          <a:p>
            <a:r>
              <a:rPr lang="en-US" sz="2800" b="1" dirty="0" smtClean="0"/>
              <a:t>Research the weather that day and previous 5 days</a:t>
            </a:r>
          </a:p>
          <a:p>
            <a:r>
              <a:rPr lang="en-US" sz="2800" b="1" dirty="0" smtClean="0"/>
              <a:t>From which land mass could the aerosols have come from?</a:t>
            </a:r>
          </a:p>
          <a:p>
            <a:r>
              <a:rPr lang="en-US" sz="2800" b="1" dirty="0" smtClean="0"/>
              <a:t>Research any possible events that would cause high levels of organic aerosols around that date.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Today’s Tasks: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0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lumMod val="100000"/>
                <a:alpha val="43000"/>
              </a:schemeClr>
            </a:gs>
            <a:gs pos="100000">
              <a:schemeClr val="bg2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600200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hlinkClick r:id="rId2"/>
              </a:rPr>
              <a:t>www.wunderground.com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	Search “Pico, Portugal”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History – go to day of event and the 	days prior; look at wind direction</a:t>
            </a:r>
          </a:p>
          <a:p>
            <a:r>
              <a:rPr lang="en-US" sz="2800" b="1" dirty="0" smtClean="0">
                <a:hlinkClick r:id="rId3"/>
              </a:rPr>
              <a:t>http</a:t>
            </a:r>
            <a:r>
              <a:rPr lang="en-US" sz="2800" b="1" dirty="0">
                <a:hlinkClick r:id="rId3"/>
              </a:rPr>
              <a:t>://</a:t>
            </a:r>
            <a:r>
              <a:rPr lang="en-US" sz="2800" b="1" dirty="0" smtClean="0">
                <a:hlinkClick r:id="rId3"/>
              </a:rPr>
              <a:t>fires.globalincidentmap.com/home.php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	Put in date range and check for fires 	in North America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Sites to use: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81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srhs.net/departments/science/faculty/brandesa/images/wi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88877"/>
            <a:ext cx="6553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210552" cy="16459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Global Atmospheric Circulation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403777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http://www.lsrhs.net/departments/science/faculty/brandesa/images/winds.jpg</a:t>
            </a:r>
          </a:p>
        </p:txBody>
      </p:sp>
    </p:spTree>
    <p:extLst>
      <p:ext uri="{BB962C8B-B14F-4D97-AF65-F5344CB8AC3E}">
        <p14:creationId xmlns:p14="http://schemas.microsoft.com/office/powerpoint/2010/main" val="416308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of Data:</a:t>
            </a:r>
            <a:endParaRPr lang="en-US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083821"/>
              </p:ext>
            </p:extLst>
          </p:nvPr>
        </p:nvGraphicFramePr>
        <p:xfrm>
          <a:off x="685800" y="1066800"/>
          <a:ext cx="7848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71600" y="640080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Graph provided by: S. </a:t>
            </a:r>
            <a:r>
              <a:rPr lang="en-US" sz="1100" dirty="0" err="1" smtClean="0"/>
              <a:t>Schum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552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245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1_Tradeshow</vt:lpstr>
      <vt:lpstr>Chemistry of Aerosols</vt:lpstr>
      <vt:lpstr>Video Notes:</vt:lpstr>
      <vt:lpstr>Video: Collecting Aerosols with the samplers </vt:lpstr>
      <vt:lpstr>Video Notes:</vt:lpstr>
      <vt:lpstr>Video: Analyzing Filter Samples for Carbon</vt:lpstr>
      <vt:lpstr>Today’s Tasks:</vt:lpstr>
      <vt:lpstr>Sites to use:</vt:lpstr>
      <vt:lpstr>Global Atmospheric Circulation</vt:lpstr>
      <vt:lpstr>Examples of Data:</vt:lpstr>
      <vt:lpstr>Examples of Data:</vt:lpstr>
      <vt:lpstr>Examples of Data: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of Aerosols</dc:title>
  <dc:creator>Loren</dc:creator>
  <cp:lastModifiedBy>Lorentyna Baldus</cp:lastModifiedBy>
  <cp:revision>14</cp:revision>
  <dcterms:created xsi:type="dcterms:W3CDTF">2013-12-19T18:10:01Z</dcterms:created>
  <dcterms:modified xsi:type="dcterms:W3CDTF">2014-08-13T20:51:20Z</dcterms:modified>
</cp:coreProperties>
</file>