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3A094-9772-4EA5-BC0E-C87DA98C1ED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1CE90-AF54-4367-B4F7-ED4580233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87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BE7D9-BB42-4CA7-A315-EDEEA5A5C839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89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2E5D-CA55-4891-944C-75366FBD78F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1/8/2014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10C2E5-679C-42EF-82A3-91B107E094A2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686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2E5D-CA55-4891-944C-75366FBD78F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1/8/2014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C2E5-679C-42EF-82A3-91B107E094A2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18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2E5D-CA55-4891-944C-75366FBD78F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1/8/2014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C2E5-679C-42EF-82A3-91B107E094A2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097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E1A2E5D-CA55-4891-944C-75366FBD78F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1/8/2014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A10C2E5-679C-42EF-82A3-91B107E094A2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679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2E5D-CA55-4891-944C-75366FBD78F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1/8/2014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10C2E5-679C-42EF-82A3-91B107E094A2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893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2E5D-CA55-4891-944C-75366FBD78F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1/8/2014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10C2E5-679C-42EF-82A3-91B107E094A2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177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2E5D-CA55-4891-944C-75366FBD78F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1/8/2014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10C2E5-679C-42EF-82A3-91B107E094A2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130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DE1A2E5D-CA55-4891-944C-75366FBD78F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1/8/2014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10C2E5-679C-42EF-82A3-91B107E094A2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052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2E5D-CA55-4891-944C-75366FBD78F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1/8/2014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C2E5-679C-42EF-82A3-91B107E094A2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723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2E5D-CA55-4891-944C-75366FBD78F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1/8/2014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10C2E5-679C-42EF-82A3-91B107E094A2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92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2E5D-CA55-4891-944C-75366FBD78F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1/8/2014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10C2E5-679C-42EF-82A3-91B107E094A2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53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A2E5D-CA55-4891-944C-75366FBD78FA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1/8/2014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0C2E5-679C-42EF-82A3-91B107E094A2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9432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dGv0eTjyYLU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iff"/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00200"/>
            <a:ext cx="3251201" cy="243840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381000"/>
            <a:ext cx="7921752" cy="1219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Day 2 – Classification of Aerosols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4191000"/>
            <a:ext cx="3200400" cy="2400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562225"/>
            <a:ext cx="3429000" cy="25717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1500" y="60198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SEM images: </a:t>
            </a:r>
            <a:r>
              <a:rPr lang="en-US" dirty="0" err="1">
                <a:solidFill>
                  <a:srgbClr val="FFFFFF"/>
                </a:solidFill>
              </a:rPr>
              <a:t>Swarup</a:t>
            </a:r>
            <a:r>
              <a:rPr lang="en-US" dirty="0">
                <a:solidFill>
                  <a:srgbClr val="FFFFFF"/>
                </a:solidFill>
              </a:rPr>
              <a:t> China, MTU</a:t>
            </a:r>
          </a:p>
        </p:txBody>
      </p:sp>
    </p:spTree>
    <p:extLst>
      <p:ext uri="{BB962C8B-B14F-4D97-AF65-F5344CB8AC3E}">
        <p14:creationId xmlns:p14="http://schemas.microsoft.com/office/powerpoint/2010/main" val="387265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964" y="304800"/>
            <a:ext cx="8915400" cy="685800"/>
          </a:xfrm>
        </p:spPr>
        <p:txBody>
          <a:bodyPr/>
          <a:lstStyle/>
          <a:p>
            <a:pPr algn="ctr"/>
            <a:r>
              <a:rPr lang="en-US" sz="2800" dirty="0" smtClean="0"/>
              <a:t>Video: Collecting aerosols in the ICO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400800"/>
            <a:ext cx="1368552" cy="304800"/>
          </a:xfrm>
        </p:spPr>
        <p:txBody>
          <a:bodyPr>
            <a:normAutofit/>
          </a:bodyPr>
          <a:lstStyle/>
          <a:p>
            <a:r>
              <a:rPr lang="en-US" sz="1100" dirty="0" smtClean="0"/>
              <a:t>Video: L. </a:t>
            </a:r>
            <a:r>
              <a:rPr lang="en-US" sz="1100" dirty="0" err="1" smtClean="0"/>
              <a:t>Harkness</a:t>
            </a:r>
            <a:endParaRPr 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1676400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Click </a:t>
            </a:r>
            <a:r>
              <a:rPr lang="en-US" sz="2800" dirty="0" smtClean="0">
                <a:hlinkClick r:id="rId2"/>
              </a:rPr>
              <a:t>here</a:t>
            </a:r>
            <a:r>
              <a:rPr lang="en-US" sz="2800" dirty="0" smtClean="0"/>
              <a:t> for the video!!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74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37033"/>
            <a:ext cx="7812024" cy="1066799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Dust or Soot?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438400"/>
            <a:ext cx="3638550" cy="646112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Spherical Particles = soot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33900" y="2438400"/>
            <a:ext cx="3660775" cy="646112"/>
          </a:xfrm>
        </p:spPr>
        <p:txBody>
          <a:bodyPr>
            <a:normAutofit/>
          </a:bodyPr>
          <a:lstStyle/>
          <a:p>
            <a:r>
              <a:rPr lang="en-US" sz="2600" dirty="0" smtClean="0"/>
              <a:t>Irregular Particles = dust</a:t>
            </a:r>
            <a:endParaRPr lang="en-US" sz="2600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6324600"/>
            <a:ext cx="3124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SEM Images: S. China, MTU</a:t>
            </a:r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381000" y="1295400"/>
            <a:ext cx="8305800" cy="816864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 smtClean="0">
                <a:solidFill>
                  <a:srgbClr val="FFFFFF"/>
                </a:solidFill>
              </a:rPr>
              <a:t>Today’s Task: For each aerosol particle image, classify as either soot or dust.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755" y="2895600"/>
            <a:ext cx="3759199" cy="2819400"/>
          </a:xfrm>
        </p:spPr>
      </p:pic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895600"/>
            <a:ext cx="3759199" cy="2819400"/>
          </a:xfrm>
        </p:spPr>
      </p:pic>
    </p:spTree>
    <p:extLst>
      <p:ext uri="{BB962C8B-B14F-4D97-AF65-F5344CB8AC3E}">
        <p14:creationId xmlns:p14="http://schemas.microsoft.com/office/powerpoint/2010/main" val="145492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81000" y="802303"/>
            <a:ext cx="7696200" cy="5742709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Find the elevation of Pico Mountain.</a:t>
            </a:r>
          </a:p>
          <a:p>
            <a:pPr lvl="1"/>
            <a:r>
              <a:rPr lang="en-US" sz="2400" dirty="0" smtClean="0"/>
              <a:t>2,351 meters (7,713 feet)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sz="2400" b="1" dirty="0" smtClean="0"/>
              <a:t>Where is Pico Mountain located?</a:t>
            </a:r>
          </a:p>
          <a:p>
            <a:pPr lvl="1"/>
            <a:r>
              <a:rPr lang="en-US" sz="2400" dirty="0" smtClean="0"/>
              <a:t>Located on the island of Pico</a:t>
            </a:r>
          </a:p>
          <a:p>
            <a:pPr lvl="1"/>
            <a:r>
              <a:rPr lang="en-US" sz="2400" dirty="0" smtClean="0"/>
              <a:t>Island archipelago of the Azores</a:t>
            </a:r>
          </a:p>
          <a:p>
            <a:pPr lvl="1"/>
            <a:r>
              <a:rPr lang="en-US" sz="2400" dirty="0" smtClean="0"/>
              <a:t>Islands lie along the Mid Atlantic Ridge on 3 separate plates in the North Atlantic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sz="2400" b="1" dirty="0" smtClean="0"/>
              <a:t>Describe the mountain.</a:t>
            </a:r>
          </a:p>
          <a:p>
            <a:pPr lvl="1"/>
            <a:r>
              <a:rPr lang="en-US" sz="2400" dirty="0" err="1" smtClean="0"/>
              <a:t>Stratovolcano</a:t>
            </a:r>
            <a:endParaRPr lang="en-US" sz="2400" dirty="0" smtClean="0"/>
          </a:p>
          <a:p>
            <a:pPr lvl="1"/>
            <a:r>
              <a:rPr lang="en-US" sz="2400" dirty="0" err="1" smtClean="0"/>
              <a:t>Piquinho</a:t>
            </a:r>
            <a:endParaRPr lang="en-US" sz="2400" dirty="0" smtClean="0"/>
          </a:p>
          <a:p>
            <a:pPr lvl="1"/>
            <a:r>
              <a:rPr lang="en-US" sz="2400" dirty="0" smtClean="0"/>
              <a:t>Caldera (summit crater)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Answers to yesterday’s questions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623" y="4114801"/>
            <a:ext cx="3578577" cy="23955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6855" y="1219200"/>
            <a:ext cx="3938587" cy="16684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34100" y="2887664"/>
            <a:ext cx="2133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FFFF"/>
                </a:solidFill>
              </a:rPr>
              <a:t>Photo: www.worldatlas.com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7400" y="6510376"/>
            <a:ext cx="2667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FFFF"/>
                </a:solidFill>
              </a:rPr>
              <a:t>Photo: L. </a:t>
            </a:r>
            <a:r>
              <a:rPr lang="en-US" sz="1050" dirty="0" err="1">
                <a:solidFill>
                  <a:srgbClr val="FFFFFF"/>
                </a:solidFill>
              </a:rPr>
              <a:t>Harkness</a:t>
            </a:r>
            <a:endParaRPr lang="en-US" sz="1050" dirty="0">
              <a:solidFill>
                <a:srgbClr val="FFFFFF"/>
              </a:solidFill>
            </a:endParaRPr>
          </a:p>
        </p:txBody>
      </p:sp>
      <p:cxnSp>
        <p:nvCxnSpPr>
          <p:cNvPr id="14" name="Elbow Connector 13"/>
          <p:cNvCxnSpPr/>
          <p:nvPr/>
        </p:nvCxnSpPr>
        <p:spPr>
          <a:xfrm flipV="1">
            <a:off x="2514600" y="4800600"/>
            <a:ext cx="3810000" cy="99060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 flipV="1">
            <a:off x="4419600" y="4953000"/>
            <a:ext cx="1714500" cy="121920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139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81000" y="1143000"/>
            <a:ext cx="8305800" cy="51054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What is the boundary layer in terms of the atmosphere?</a:t>
            </a:r>
          </a:p>
          <a:p>
            <a:pPr lvl="1"/>
            <a:r>
              <a:rPr lang="en-US" sz="2800" dirty="0" smtClean="0"/>
              <a:t>The first cloud layer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r>
              <a:rPr lang="en-US" sz="2800" b="1" dirty="0" smtClean="0"/>
              <a:t>What is the free troposphere?</a:t>
            </a:r>
          </a:p>
          <a:p>
            <a:pPr lvl="1"/>
            <a:r>
              <a:rPr lang="en-US" sz="2800" dirty="0" smtClean="0"/>
              <a:t>Air above the first cloud layer (boundary layer)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r>
              <a:rPr lang="en-US" sz="2800" b="1" dirty="0" smtClean="0"/>
              <a:t>What is the altitude of the marine boundary layer?</a:t>
            </a:r>
          </a:p>
          <a:p>
            <a:pPr lvl="1"/>
            <a:r>
              <a:rPr lang="en-US" sz="2800" dirty="0" smtClean="0"/>
              <a:t>1200 – 1600 meters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Answers to yesterday’s questions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476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85800" y="1143000"/>
            <a:ext cx="7696200" cy="44196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Based on the answers, why is Pico Mountain a good place to study the atmosphere?</a:t>
            </a: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Answers to yesterday’s questions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911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2337816"/>
          </a:xfrm>
        </p:spPr>
        <p:txBody>
          <a:bodyPr/>
          <a:lstStyle/>
          <a:p>
            <a:pPr algn="ctr"/>
            <a:r>
              <a:rPr lang="en-US" sz="3600" dirty="0" smtClean="0"/>
              <a:t>What is an aerosol?</a:t>
            </a:r>
            <a:br>
              <a:rPr lang="en-US" sz="3600" dirty="0" smtClean="0"/>
            </a:br>
            <a:r>
              <a:rPr lang="en-US" sz="3600" dirty="0" smtClean="0"/>
              <a:t>How are aerosols classified?</a:t>
            </a:r>
            <a:endParaRPr 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981198"/>
            <a:ext cx="6705600" cy="44888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14600" y="5874327"/>
            <a:ext cx="426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</a:rPr>
              <a:t>The ICO and samplers at sunset. Photo: L. </a:t>
            </a:r>
            <a:r>
              <a:rPr lang="en-US" sz="1400" dirty="0" err="1">
                <a:solidFill>
                  <a:srgbClr val="FFFFFF"/>
                </a:solidFill>
              </a:rPr>
              <a:t>Harkness</a:t>
            </a:r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17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09600" y="1545336"/>
            <a:ext cx="7772400" cy="455066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Aerosol:</a:t>
            </a:r>
            <a:r>
              <a:rPr lang="en-US" sz="2800" dirty="0" smtClean="0"/>
              <a:t> small particles in the air; can be white, gray, or brown in color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2800" b="1" dirty="0" smtClean="0"/>
              <a:t>Soot: </a:t>
            </a:r>
            <a:r>
              <a:rPr lang="en-US" sz="2800" dirty="0" smtClean="0"/>
              <a:t>organic </a:t>
            </a:r>
            <a:r>
              <a:rPr lang="en-US" sz="2800" dirty="0" smtClean="0"/>
              <a:t>aerosol particles</a:t>
            </a:r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2800" b="1" dirty="0" smtClean="0"/>
              <a:t>Dust:</a:t>
            </a:r>
            <a:r>
              <a:rPr lang="en-US" sz="2800" dirty="0" smtClean="0"/>
              <a:t> </a:t>
            </a:r>
            <a:r>
              <a:rPr lang="en-US" sz="2800" dirty="0" smtClean="0"/>
              <a:t>mineral particles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sz="2800" b="1" dirty="0" smtClean="0"/>
              <a:t>Morphology</a:t>
            </a:r>
            <a:r>
              <a:rPr lang="en-US" sz="2800" dirty="0" smtClean="0"/>
              <a:t>: study how the aerosol changes in the atmosphere</a:t>
            </a:r>
            <a:endParaRPr lang="en-US" sz="2800" b="1" dirty="0" smtClean="0"/>
          </a:p>
          <a:p>
            <a:pPr marL="0" indent="0">
              <a:buNone/>
            </a:pPr>
            <a:endParaRPr lang="en-US" sz="28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457200"/>
            <a:ext cx="6854952" cy="8382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What is an aerosol?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2058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90600" y="1545336"/>
            <a:ext cx="6690360" cy="424586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Short Range Transport</a:t>
            </a:r>
            <a:r>
              <a:rPr lang="en-US" sz="2800" dirty="0" smtClean="0"/>
              <a:t>: local pollution; stays below the boundary layer (out of the free troposphere)</a:t>
            </a:r>
          </a:p>
          <a:p>
            <a:pPr marL="0" indent="0">
              <a:buNone/>
            </a:pPr>
            <a:endParaRPr lang="en-US" sz="2800" b="1" dirty="0" smtClean="0"/>
          </a:p>
          <a:p>
            <a:r>
              <a:rPr lang="en-US" sz="2800" b="1" dirty="0" smtClean="0"/>
              <a:t>Long Range Transport</a:t>
            </a:r>
            <a:r>
              <a:rPr lang="en-US" sz="2800" dirty="0" smtClean="0"/>
              <a:t>: propelled into the free troposphere; can travel long distances</a:t>
            </a:r>
          </a:p>
          <a:p>
            <a:pPr lvl="1"/>
            <a:r>
              <a:rPr lang="en-US" sz="2800" dirty="0" smtClean="0"/>
              <a:t>Ex: North America to Europe</a:t>
            </a:r>
          </a:p>
          <a:p>
            <a:pPr lvl="1"/>
            <a:r>
              <a:rPr lang="en-US" sz="2800" dirty="0" smtClean="0"/>
              <a:t>What scientists are looking at on Pico</a:t>
            </a:r>
          </a:p>
          <a:p>
            <a:pPr marL="0" indent="0">
              <a:buNone/>
            </a:pPr>
            <a:endParaRPr lang="en-US" sz="28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Two ways aerosols are transported: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3216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intechopen.com/source/html/38764/media/image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55" y="114300"/>
            <a:ext cx="7315200" cy="6541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99655" y="6313116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www.intechopen.com</a:t>
            </a:r>
          </a:p>
        </p:txBody>
      </p:sp>
    </p:spTree>
    <p:extLst>
      <p:ext uri="{BB962C8B-B14F-4D97-AF65-F5344CB8AC3E}">
        <p14:creationId xmlns:p14="http://schemas.microsoft.com/office/powerpoint/2010/main" val="18302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90600" y="1545336"/>
            <a:ext cx="6690360" cy="424586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Briefly describe how aerosols are collected.</a:t>
            </a:r>
          </a:p>
          <a:p>
            <a:pPr marL="0" indent="0">
              <a:buNone/>
            </a:pPr>
            <a:endParaRPr lang="en-US" sz="2800" b="1" dirty="0" smtClean="0"/>
          </a:p>
          <a:p>
            <a:r>
              <a:rPr lang="en-US" sz="2800" b="1" dirty="0" smtClean="0"/>
              <a:t>Describe differences between collection for SEM and TEM.</a:t>
            </a:r>
            <a:endParaRPr lang="en-US" sz="2800" dirty="0" smtClean="0"/>
          </a:p>
          <a:p>
            <a:pPr marL="0" indent="0">
              <a:buNone/>
            </a:pPr>
            <a:endParaRPr lang="en-US" sz="28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Video Notes:</a:t>
            </a:r>
            <a:endParaRPr lang="en-US" sz="3200" dirty="0"/>
          </a:p>
        </p:txBody>
      </p:sp>
      <p:pic>
        <p:nvPicPr>
          <p:cNvPr id="1026" name="Picture 2" descr="C:\Users\Owner\AppData\Local\Microsoft\Windows\Temporary Internet Files\Content.IE5\AYC8B1C5\MC9000890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191000"/>
            <a:ext cx="1798625" cy="1809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992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337</Words>
  <Application>Microsoft Office PowerPoint</Application>
  <PresentationFormat>On-screen Show (4:3)</PresentationFormat>
  <Paragraphs>58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1_Tradeshow</vt:lpstr>
      <vt:lpstr>Day 2 – Classification of Aerosols</vt:lpstr>
      <vt:lpstr>Answers to yesterday’s questions</vt:lpstr>
      <vt:lpstr>Answers to yesterday’s questions</vt:lpstr>
      <vt:lpstr>Answers to yesterday’s questions</vt:lpstr>
      <vt:lpstr>What is an aerosol? How are aerosols classified?</vt:lpstr>
      <vt:lpstr>What is an aerosol?</vt:lpstr>
      <vt:lpstr>Two ways aerosols are transported:</vt:lpstr>
      <vt:lpstr>PowerPoint Presentation</vt:lpstr>
      <vt:lpstr>Video Notes:</vt:lpstr>
      <vt:lpstr>Video: Collecting aerosols in the ICO</vt:lpstr>
      <vt:lpstr>Dust or Soot?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2 – Classification of Aerosols</dc:title>
  <dc:creator>Loren</dc:creator>
  <cp:lastModifiedBy>Lorentyna Baldus</cp:lastModifiedBy>
  <cp:revision>7</cp:revision>
  <dcterms:created xsi:type="dcterms:W3CDTF">2013-12-19T18:05:54Z</dcterms:created>
  <dcterms:modified xsi:type="dcterms:W3CDTF">2014-01-09T02:48:46Z</dcterms:modified>
</cp:coreProperties>
</file>