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E1A2E5D-CA55-4891-944C-75366FBD78FA}" type="datetimeFigureOut">
              <a:rPr lang="en-US" smtClean="0">
                <a:solidFill>
                  <a:srgbClr val="FFFFFF">
                    <a:tint val="75000"/>
                  </a:srgbClr>
                </a:solidFill>
              </a:rPr>
              <a:pPr/>
              <a:t>1/8/2014</a:t>
            </a:fld>
            <a:endParaRPr lang="en-US">
              <a:solidFill>
                <a:srgbClr val="FFFFFF">
                  <a:tint val="75000"/>
                </a:srgbClr>
              </a:solidFill>
            </a:endParaRPr>
          </a:p>
        </p:txBody>
      </p:sp>
      <p:sp>
        <p:nvSpPr>
          <p:cNvPr id="8" name="Slide Number Placeholder 7"/>
          <p:cNvSpPr>
            <a:spLocks noGrp="1"/>
          </p:cNvSpPr>
          <p:nvPr>
            <p:ph type="sldNum" sz="quarter" idx="11"/>
          </p:nvPr>
        </p:nvSpPr>
        <p:spPr/>
        <p:txBody>
          <a:bodyPr/>
          <a:lstStyle/>
          <a:p>
            <a:fld id="{DA10C2E5-679C-42EF-82A3-91B107E094A2}" type="slidenum">
              <a:rPr lang="en-US" smtClean="0">
                <a:solidFill>
                  <a:srgbClr val="FFFFFF">
                    <a:tint val="75000"/>
                  </a:srgbClr>
                </a:solidFill>
              </a:rPr>
              <a:pPr/>
              <a:t>‹#›</a:t>
            </a:fld>
            <a:endParaRPr lang="en-US">
              <a:solidFill>
                <a:srgbClr val="FFFFFF">
                  <a:tint val="75000"/>
                </a:srgbClr>
              </a:solidFill>
            </a:endParaRPr>
          </a:p>
        </p:txBody>
      </p:sp>
      <p:sp>
        <p:nvSpPr>
          <p:cNvPr id="9" name="Footer Placeholder 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11111561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1A2E5D-CA55-4891-944C-75366FBD78FA}" type="datetimeFigureOut">
              <a:rPr lang="en-US" smtClean="0">
                <a:solidFill>
                  <a:srgbClr val="FFFFFF">
                    <a:tint val="75000"/>
                  </a:srgbClr>
                </a:solidFill>
              </a:rPr>
              <a:pPr/>
              <a:t>1/8/2014</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DA10C2E5-679C-42EF-82A3-91B107E094A2}"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27561660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1A2E5D-CA55-4891-944C-75366FBD78FA}" type="datetimeFigureOut">
              <a:rPr lang="en-US" smtClean="0">
                <a:solidFill>
                  <a:srgbClr val="FFFFFF">
                    <a:tint val="75000"/>
                  </a:srgbClr>
                </a:solidFill>
              </a:rPr>
              <a:pPr/>
              <a:t>1/8/2014</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DA10C2E5-679C-42EF-82A3-91B107E094A2}"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5230750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DE1A2E5D-CA55-4891-944C-75366FBD78FA}" type="datetimeFigureOut">
              <a:rPr lang="en-US" smtClean="0">
                <a:solidFill>
                  <a:srgbClr val="FFFFFF">
                    <a:tint val="75000"/>
                  </a:srgbClr>
                </a:solidFill>
              </a:rPr>
              <a:pPr/>
              <a:t>1/8/2014</a:t>
            </a:fld>
            <a:endParaRPr lang="en-US">
              <a:solidFill>
                <a:srgbClr val="FFFFFF">
                  <a:tint val="75000"/>
                </a:srgbClr>
              </a:solidFill>
            </a:endParaRPr>
          </a:p>
        </p:txBody>
      </p:sp>
      <p:sp>
        <p:nvSpPr>
          <p:cNvPr id="10" name="Slide Number Placeholder 9"/>
          <p:cNvSpPr>
            <a:spLocks noGrp="1"/>
          </p:cNvSpPr>
          <p:nvPr>
            <p:ph type="sldNum" sz="quarter" idx="15"/>
          </p:nvPr>
        </p:nvSpPr>
        <p:spPr/>
        <p:txBody>
          <a:bodyPr/>
          <a:lstStyle/>
          <a:p>
            <a:fld id="{DA10C2E5-679C-42EF-82A3-91B107E094A2}" type="slidenum">
              <a:rPr lang="en-US" smtClean="0">
                <a:solidFill>
                  <a:srgbClr val="FFFFFF">
                    <a:tint val="75000"/>
                  </a:srgbClr>
                </a:solidFill>
              </a:rPr>
              <a:pPr/>
              <a:t>‹#›</a:t>
            </a:fld>
            <a:endParaRPr lang="en-US">
              <a:solidFill>
                <a:srgbClr val="FFFFFF">
                  <a:tint val="75000"/>
                </a:srgbClr>
              </a:solidFill>
            </a:endParaRPr>
          </a:p>
        </p:txBody>
      </p:sp>
      <p:sp>
        <p:nvSpPr>
          <p:cNvPr id="11" name="Footer Placeholder 10"/>
          <p:cNvSpPr>
            <a:spLocks noGrp="1"/>
          </p:cNvSpPr>
          <p:nvPr>
            <p:ph type="ftr" sz="quarter" idx="16"/>
          </p:nvPr>
        </p:nvSpPr>
        <p:spPr/>
        <p:txBody>
          <a:bodyPr/>
          <a:lstStyle/>
          <a:p>
            <a:endParaRPr lang="en-US">
              <a:solidFill>
                <a:srgbClr val="FFFFFF"/>
              </a:solidFill>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8947584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E1A2E5D-CA55-4891-944C-75366FBD78FA}" type="datetimeFigureOut">
              <a:rPr lang="en-US" smtClean="0">
                <a:solidFill>
                  <a:srgbClr val="FFFFFF">
                    <a:tint val="75000"/>
                  </a:srgbClr>
                </a:solidFill>
              </a:rPr>
              <a:pPr/>
              <a:t>1/8/2014</a:t>
            </a:fld>
            <a:endParaRPr lang="en-US">
              <a:solidFill>
                <a:srgbClr val="FFFFFF">
                  <a:tint val="75000"/>
                </a:srgbClr>
              </a:solidFill>
            </a:endParaRPr>
          </a:p>
        </p:txBody>
      </p:sp>
      <p:sp>
        <p:nvSpPr>
          <p:cNvPr id="8" name="Slide Number Placeholder 7"/>
          <p:cNvSpPr>
            <a:spLocks noGrp="1"/>
          </p:cNvSpPr>
          <p:nvPr>
            <p:ph type="sldNum" sz="quarter" idx="11"/>
          </p:nvPr>
        </p:nvSpPr>
        <p:spPr/>
        <p:txBody>
          <a:bodyPr/>
          <a:lstStyle/>
          <a:p>
            <a:fld id="{DA10C2E5-679C-42EF-82A3-91B107E094A2}" type="slidenum">
              <a:rPr lang="en-US" smtClean="0">
                <a:solidFill>
                  <a:srgbClr val="FFFFFF">
                    <a:tint val="75000"/>
                  </a:srgbClr>
                </a:solidFill>
              </a:rPr>
              <a:pPr/>
              <a:t>‹#›</a:t>
            </a:fld>
            <a:endParaRPr lang="en-US">
              <a:solidFill>
                <a:srgbClr val="FFFFFF">
                  <a:tint val="75000"/>
                </a:srgbClr>
              </a:solidFill>
            </a:endParaRPr>
          </a:p>
        </p:txBody>
      </p:sp>
      <p:sp>
        <p:nvSpPr>
          <p:cNvPr id="9" name="Footer Placeholder 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37844652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DE1A2E5D-CA55-4891-944C-75366FBD78FA}" type="datetimeFigureOut">
              <a:rPr lang="en-US" smtClean="0">
                <a:solidFill>
                  <a:srgbClr val="FFFFFF">
                    <a:tint val="75000"/>
                  </a:srgbClr>
                </a:solidFill>
              </a:rPr>
              <a:pPr/>
              <a:t>1/8/2014</a:t>
            </a:fld>
            <a:endParaRPr lang="en-US">
              <a:solidFill>
                <a:srgbClr val="FFFFFF">
                  <a:tint val="75000"/>
                </a:srgbClr>
              </a:solidFill>
            </a:endParaRPr>
          </a:p>
        </p:txBody>
      </p:sp>
      <p:sp>
        <p:nvSpPr>
          <p:cNvPr id="10" name="Slide Number Placeholder 9"/>
          <p:cNvSpPr>
            <a:spLocks noGrp="1"/>
          </p:cNvSpPr>
          <p:nvPr>
            <p:ph type="sldNum" sz="quarter" idx="11"/>
          </p:nvPr>
        </p:nvSpPr>
        <p:spPr/>
        <p:txBody>
          <a:bodyPr/>
          <a:lstStyle/>
          <a:p>
            <a:fld id="{DA10C2E5-679C-42EF-82A3-91B107E094A2}" type="slidenum">
              <a:rPr lang="en-US" smtClean="0">
                <a:solidFill>
                  <a:srgbClr val="FFFFFF">
                    <a:tint val="75000"/>
                  </a:srgbClr>
                </a:solidFill>
              </a:rPr>
              <a:pPr/>
              <a:t>‹#›</a:t>
            </a:fld>
            <a:endParaRPr lang="en-US">
              <a:solidFill>
                <a:srgbClr val="FFFFFF">
                  <a:tint val="75000"/>
                </a:srgbClr>
              </a:solidFill>
            </a:endParaRPr>
          </a:p>
        </p:txBody>
      </p:sp>
      <p:sp>
        <p:nvSpPr>
          <p:cNvPr id="11" name="Footer Placeholder 10"/>
          <p:cNvSpPr>
            <a:spLocks noGrp="1"/>
          </p:cNvSpPr>
          <p:nvPr>
            <p:ph type="ftr" sz="quarter" idx="12"/>
          </p:nvPr>
        </p:nvSpPr>
        <p:spPr>
          <a:xfrm>
            <a:off x="493776" y="6356350"/>
            <a:ext cx="5102352" cy="365125"/>
          </a:xfrm>
        </p:spPr>
        <p:txBody>
          <a:bodyPr/>
          <a:lstStyle/>
          <a:p>
            <a:endParaRPr lang="en-US">
              <a:solidFill>
                <a:srgbClr val="FFFFFF"/>
              </a:solidFill>
            </a:endParaRPr>
          </a:p>
        </p:txBody>
      </p:sp>
    </p:spTree>
    <p:extLst>
      <p:ext uri="{BB962C8B-B14F-4D97-AF65-F5344CB8AC3E}">
        <p14:creationId xmlns:p14="http://schemas.microsoft.com/office/powerpoint/2010/main" val="1501124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DE1A2E5D-CA55-4891-944C-75366FBD78FA}" type="datetimeFigureOut">
              <a:rPr lang="en-US" smtClean="0">
                <a:solidFill>
                  <a:srgbClr val="FFFFFF">
                    <a:tint val="75000"/>
                  </a:srgbClr>
                </a:solidFill>
              </a:rPr>
              <a:pPr/>
              <a:t>1/8/2014</a:t>
            </a:fld>
            <a:endParaRPr lang="en-US">
              <a:solidFill>
                <a:srgbClr val="FFFFFF">
                  <a:tint val="75000"/>
                </a:srgbClr>
              </a:solidFill>
            </a:endParaRPr>
          </a:p>
        </p:txBody>
      </p:sp>
      <p:sp>
        <p:nvSpPr>
          <p:cNvPr id="11" name="Slide Number Placeholder 10"/>
          <p:cNvSpPr>
            <a:spLocks noGrp="1"/>
          </p:cNvSpPr>
          <p:nvPr>
            <p:ph type="sldNum" sz="quarter" idx="11"/>
          </p:nvPr>
        </p:nvSpPr>
        <p:spPr/>
        <p:txBody>
          <a:bodyPr/>
          <a:lstStyle/>
          <a:p>
            <a:fld id="{DA10C2E5-679C-42EF-82A3-91B107E094A2}" type="slidenum">
              <a:rPr lang="en-US" smtClean="0">
                <a:solidFill>
                  <a:srgbClr val="FFFFFF">
                    <a:tint val="75000"/>
                  </a:srgbClr>
                </a:solidFill>
              </a:rPr>
              <a:pPr/>
              <a:t>‹#›</a:t>
            </a:fld>
            <a:endParaRPr lang="en-US">
              <a:solidFill>
                <a:srgbClr val="FFFFFF">
                  <a:tint val="75000"/>
                </a:srgbClr>
              </a:solidFill>
            </a:endParaRPr>
          </a:p>
        </p:txBody>
      </p:sp>
      <p:sp>
        <p:nvSpPr>
          <p:cNvPr id="12" name="Footer Placeholder 11"/>
          <p:cNvSpPr>
            <a:spLocks noGrp="1"/>
          </p:cNvSpPr>
          <p:nvPr>
            <p:ph type="ftr" sz="quarter" idx="12"/>
          </p:nvPr>
        </p:nvSpPr>
        <p:spPr>
          <a:xfrm>
            <a:off x="493776" y="6356350"/>
            <a:ext cx="5102352" cy="365125"/>
          </a:xfrm>
        </p:spPr>
        <p:txBody>
          <a:bodyPr/>
          <a:lstStyle/>
          <a:p>
            <a:endParaRPr lang="en-US">
              <a:solidFill>
                <a:srgbClr val="FFFFFF"/>
              </a:solidFill>
            </a:endParaRPr>
          </a:p>
        </p:txBody>
      </p:sp>
    </p:spTree>
    <p:extLst>
      <p:ext uri="{BB962C8B-B14F-4D97-AF65-F5344CB8AC3E}">
        <p14:creationId xmlns:p14="http://schemas.microsoft.com/office/powerpoint/2010/main" val="32849782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DE1A2E5D-CA55-4891-944C-75366FBD78FA}" type="datetimeFigureOut">
              <a:rPr lang="en-US" smtClean="0">
                <a:solidFill>
                  <a:srgbClr val="FFFFFF">
                    <a:tint val="75000"/>
                  </a:srgbClr>
                </a:solidFill>
              </a:rPr>
              <a:pPr/>
              <a:t>1/8/2014</a:t>
            </a:fld>
            <a:endParaRPr lang="en-US">
              <a:solidFill>
                <a:srgbClr val="FFFFFF">
                  <a:tint val="75000"/>
                </a:srgbClr>
              </a:solidFill>
            </a:endParaRP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DA10C2E5-679C-42EF-82A3-91B107E094A2}" type="slidenum">
              <a:rPr lang="en-US" smtClean="0">
                <a:solidFill>
                  <a:srgbClr val="FFFFFF">
                    <a:tint val="75000"/>
                  </a:srgbClr>
                </a:solidFill>
              </a:rPr>
              <a:pPr/>
              <a:t>‹#›</a:t>
            </a:fld>
            <a:endParaRPr lang="en-US">
              <a:solidFill>
                <a:srgbClr val="FFFFFF">
                  <a:tint val="75000"/>
                </a:srgbClr>
              </a:solidFill>
            </a:endParaRPr>
          </a:p>
        </p:txBody>
      </p:sp>
      <p:sp>
        <p:nvSpPr>
          <p:cNvPr id="6" name="Footer Placeholder 5"/>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21696172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A2E5D-CA55-4891-944C-75366FBD78FA}" type="datetimeFigureOut">
              <a:rPr lang="en-US" smtClean="0">
                <a:solidFill>
                  <a:srgbClr val="FFFFFF">
                    <a:tint val="75000"/>
                  </a:srgbClr>
                </a:solidFill>
              </a:rPr>
              <a:pPr/>
              <a:t>1/8/2014</a:t>
            </a:fld>
            <a:endParaRPr lang="en-US">
              <a:solidFill>
                <a:srgbClr val="FFFFFF">
                  <a:tint val="75000"/>
                </a:srgbClr>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DA10C2E5-679C-42EF-82A3-91B107E094A2}"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33549320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E1A2E5D-CA55-4891-944C-75366FBD78FA}" type="datetimeFigureOut">
              <a:rPr lang="en-US" smtClean="0">
                <a:solidFill>
                  <a:srgbClr val="FFFFFF">
                    <a:tint val="75000"/>
                  </a:srgbClr>
                </a:solidFill>
              </a:rPr>
              <a:pPr/>
              <a:t>1/8/2014</a:t>
            </a:fld>
            <a:endParaRPr lang="en-US">
              <a:solidFill>
                <a:srgbClr val="FFFFFF">
                  <a:tint val="75000"/>
                </a:srgbClr>
              </a:solidFill>
            </a:endParaRPr>
          </a:p>
        </p:txBody>
      </p:sp>
      <p:sp>
        <p:nvSpPr>
          <p:cNvPr id="9" name="Slide Number Placeholder 8"/>
          <p:cNvSpPr>
            <a:spLocks noGrp="1"/>
          </p:cNvSpPr>
          <p:nvPr>
            <p:ph type="sldNum" sz="quarter" idx="11"/>
          </p:nvPr>
        </p:nvSpPr>
        <p:spPr/>
        <p:txBody>
          <a:bodyPr/>
          <a:lstStyle/>
          <a:p>
            <a:fld id="{DA10C2E5-679C-42EF-82A3-91B107E094A2}" type="slidenum">
              <a:rPr lang="en-US" smtClean="0">
                <a:solidFill>
                  <a:srgbClr val="FFFFFF">
                    <a:tint val="75000"/>
                  </a:srgbClr>
                </a:solidFill>
              </a:rPr>
              <a:pPr/>
              <a:t>‹#›</a:t>
            </a:fld>
            <a:endParaRPr lang="en-US">
              <a:solidFill>
                <a:srgbClr val="FFFFFF">
                  <a:tint val="75000"/>
                </a:srgbClr>
              </a:solidFill>
            </a:endParaRPr>
          </a:p>
        </p:txBody>
      </p:sp>
      <p:sp>
        <p:nvSpPr>
          <p:cNvPr id="10" name="Footer Placeholder 9"/>
          <p:cNvSpPr>
            <a:spLocks noGrp="1"/>
          </p:cNvSpPr>
          <p:nvPr>
            <p:ph type="ftr" sz="quarter" idx="12"/>
          </p:nvPr>
        </p:nvSpPr>
        <p:spPr>
          <a:xfrm>
            <a:off x="493776" y="6356350"/>
            <a:ext cx="5102352" cy="365125"/>
          </a:xfrm>
        </p:spPr>
        <p:txBody>
          <a:bodyPr/>
          <a:lstStyle/>
          <a:p>
            <a:endParaRPr lang="en-US">
              <a:solidFill>
                <a:srgbClr val="FFFFFF"/>
              </a:solidFill>
            </a:endParaRPr>
          </a:p>
        </p:txBody>
      </p:sp>
    </p:spTree>
    <p:extLst>
      <p:ext uri="{BB962C8B-B14F-4D97-AF65-F5344CB8AC3E}">
        <p14:creationId xmlns:p14="http://schemas.microsoft.com/office/powerpoint/2010/main" val="8875002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E1A2E5D-CA55-4891-944C-75366FBD78FA}" type="datetimeFigureOut">
              <a:rPr lang="en-US" smtClean="0">
                <a:solidFill>
                  <a:srgbClr val="FFFFFF">
                    <a:tint val="75000"/>
                  </a:srgbClr>
                </a:solidFill>
              </a:rPr>
              <a:pPr/>
              <a:t>1/8/2014</a:t>
            </a:fld>
            <a:endParaRPr lang="en-US">
              <a:solidFill>
                <a:srgbClr val="FFFFFF">
                  <a:tint val="75000"/>
                </a:srgbClr>
              </a:solidFill>
            </a:endParaRPr>
          </a:p>
        </p:txBody>
      </p:sp>
      <p:sp>
        <p:nvSpPr>
          <p:cNvPr id="9" name="Slide Number Placeholder 8"/>
          <p:cNvSpPr>
            <a:spLocks noGrp="1"/>
          </p:cNvSpPr>
          <p:nvPr>
            <p:ph type="sldNum" sz="quarter" idx="11"/>
          </p:nvPr>
        </p:nvSpPr>
        <p:spPr/>
        <p:txBody>
          <a:bodyPr/>
          <a:lstStyle/>
          <a:p>
            <a:fld id="{DA10C2E5-679C-42EF-82A3-91B107E094A2}" type="slidenum">
              <a:rPr lang="en-US" smtClean="0">
                <a:solidFill>
                  <a:srgbClr val="FFFFFF">
                    <a:tint val="75000"/>
                  </a:srgbClr>
                </a:solidFill>
              </a:rPr>
              <a:pPr/>
              <a:t>‹#›</a:t>
            </a:fld>
            <a:endParaRPr lang="en-US">
              <a:solidFill>
                <a:srgbClr val="FFFFFF">
                  <a:tint val="75000"/>
                </a:srgbClr>
              </a:solidFill>
            </a:endParaRPr>
          </a:p>
        </p:txBody>
      </p:sp>
      <p:sp>
        <p:nvSpPr>
          <p:cNvPr id="10" name="Footer Placeholder 9"/>
          <p:cNvSpPr>
            <a:spLocks noGrp="1"/>
          </p:cNvSpPr>
          <p:nvPr>
            <p:ph type="ftr" sz="quarter" idx="12"/>
          </p:nvPr>
        </p:nvSpPr>
        <p:spPr>
          <a:xfrm>
            <a:off x="493776" y="6356350"/>
            <a:ext cx="5102352" cy="365125"/>
          </a:xfrm>
        </p:spPr>
        <p:txBody>
          <a:bodyPr/>
          <a:lstStyle/>
          <a:p>
            <a:endParaRPr lang="en-US">
              <a:solidFill>
                <a:srgbClr val="FFFFFF"/>
              </a:solidFill>
            </a:endParaRPr>
          </a:p>
        </p:txBody>
      </p:sp>
    </p:spTree>
    <p:extLst>
      <p:ext uri="{BB962C8B-B14F-4D97-AF65-F5344CB8AC3E}">
        <p14:creationId xmlns:p14="http://schemas.microsoft.com/office/powerpoint/2010/main" val="35013799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DE1A2E5D-CA55-4891-944C-75366FBD78FA}" type="datetimeFigureOut">
              <a:rPr lang="en-US" smtClean="0">
                <a:solidFill>
                  <a:srgbClr val="FFFFFF">
                    <a:tint val="75000"/>
                  </a:srgbClr>
                </a:solidFill>
              </a:rPr>
              <a:pPr/>
              <a:t>1/8/2014</a:t>
            </a:fld>
            <a:endParaRPr lang="en-US">
              <a:solidFill>
                <a:srgbClr val="FFFFFF">
                  <a:tint val="75000"/>
                </a:srgbClr>
              </a:solidFill>
            </a:endParaRPr>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DA10C2E5-679C-42EF-82A3-91B107E094A2}"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25908360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youtu.be/VHWZ5hbsCy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57200"/>
            <a:ext cx="7467600" cy="2251579"/>
          </a:xfrm>
        </p:spPr>
        <p:txBody>
          <a:bodyPr/>
          <a:lstStyle/>
          <a:p>
            <a:r>
              <a:rPr lang="en-US" dirty="0" smtClean="0"/>
              <a:t>Pico Project</a:t>
            </a:r>
            <a:endParaRPr lang="en-US" dirty="0"/>
          </a:p>
        </p:txBody>
      </p:sp>
      <p:sp>
        <p:nvSpPr>
          <p:cNvPr id="3" name="Subtitle 2"/>
          <p:cNvSpPr>
            <a:spLocks noGrp="1"/>
          </p:cNvSpPr>
          <p:nvPr>
            <p:ph type="subTitle" idx="1"/>
          </p:nvPr>
        </p:nvSpPr>
        <p:spPr>
          <a:xfrm>
            <a:off x="914400" y="1447800"/>
            <a:ext cx="6172200" cy="1123336"/>
          </a:xfrm>
        </p:spPr>
        <p:txBody>
          <a:bodyPr/>
          <a:lstStyle/>
          <a:p>
            <a:r>
              <a:rPr lang="en-US" dirty="0" smtClean="0"/>
              <a:t>Effects of Aerosols on Climate</a:t>
            </a:r>
            <a:endParaRPr lang="en-US" dirty="0"/>
          </a:p>
        </p:txBody>
      </p:sp>
      <p:sp>
        <p:nvSpPr>
          <p:cNvPr id="4" name="TextBox 3"/>
          <p:cNvSpPr txBox="1"/>
          <p:nvPr/>
        </p:nvSpPr>
        <p:spPr>
          <a:xfrm>
            <a:off x="533400" y="6324600"/>
            <a:ext cx="3048000" cy="261610"/>
          </a:xfrm>
          <a:prstGeom prst="rect">
            <a:avLst/>
          </a:prstGeom>
          <a:noFill/>
        </p:spPr>
        <p:txBody>
          <a:bodyPr wrap="square" rtlCol="0">
            <a:spAutoFit/>
          </a:bodyPr>
          <a:lstStyle/>
          <a:p>
            <a:r>
              <a:rPr lang="en-US" sz="1100" dirty="0">
                <a:solidFill>
                  <a:srgbClr val="FFFFFF"/>
                </a:solidFill>
              </a:rPr>
              <a:t>Photo: L. </a:t>
            </a:r>
            <a:r>
              <a:rPr lang="en-US" sz="1100" dirty="0" err="1">
                <a:solidFill>
                  <a:srgbClr val="FFFFFF"/>
                </a:solidFill>
              </a:rPr>
              <a:t>Harkness</a:t>
            </a:r>
            <a:endParaRPr lang="en-US" sz="1100" dirty="0">
              <a:solidFill>
                <a:srgbClr val="FFFFFF"/>
              </a:solidFill>
            </a:endParaRPr>
          </a:p>
        </p:txBody>
      </p:sp>
    </p:spTree>
    <p:extLst>
      <p:ext uri="{BB962C8B-B14F-4D97-AF65-F5344CB8AC3E}">
        <p14:creationId xmlns:p14="http://schemas.microsoft.com/office/powerpoint/2010/main" val="3952469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38200" y="762000"/>
            <a:ext cx="7543800" cy="879980"/>
          </a:xfrm>
        </p:spPr>
        <p:txBody>
          <a:bodyPr/>
          <a:lstStyle/>
          <a:p>
            <a:pPr algn="ctr"/>
            <a:r>
              <a:rPr lang="en-US" sz="3600" dirty="0" smtClean="0"/>
              <a:t>Introduction</a:t>
            </a:r>
            <a:endParaRPr lang="en-US" sz="3600" dirty="0"/>
          </a:p>
        </p:txBody>
      </p:sp>
      <p:sp>
        <p:nvSpPr>
          <p:cNvPr id="2" name="Content Placeholder 1"/>
          <p:cNvSpPr>
            <a:spLocks noGrp="1"/>
          </p:cNvSpPr>
          <p:nvPr>
            <p:ph type="subTitle" idx="1"/>
          </p:nvPr>
        </p:nvSpPr>
        <p:spPr>
          <a:xfrm>
            <a:off x="838200" y="1828800"/>
            <a:ext cx="7315200" cy="4495800"/>
          </a:xfrm>
        </p:spPr>
        <p:txBody>
          <a:bodyPr>
            <a:noAutofit/>
          </a:bodyPr>
          <a:lstStyle/>
          <a:p>
            <a:pPr marL="342900" indent="-342900">
              <a:buFont typeface="Arial" pitchFamily="34" charset="0"/>
              <a:buChar char="•"/>
            </a:pPr>
            <a:r>
              <a:rPr lang="en-US" sz="2800" dirty="0" smtClean="0"/>
              <a:t>Aerosols can affect our climate, but how?</a:t>
            </a:r>
          </a:p>
          <a:p>
            <a:endParaRPr lang="en-US" sz="2800" dirty="0" smtClean="0"/>
          </a:p>
          <a:p>
            <a:pPr marL="342900" indent="-342900">
              <a:buFont typeface="Arial" pitchFamily="34" charset="0"/>
              <a:buChar char="•"/>
            </a:pPr>
            <a:r>
              <a:rPr lang="en-US" sz="2800" dirty="0" smtClean="0"/>
              <a:t>Several universities all over the world are researching this (Portugal, U.S., Germany…)</a:t>
            </a:r>
          </a:p>
          <a:p>
            <a:endParaRPr lang="en-US" sz="2800" dirty="0" smtClean="0"/>
          </a:p>
          <a:p>
            <a:pPr marL="342900" indent="-342900">
              <a:buFont typeface="Arial" pitchFamily="34" charset="0"/>
              <a:buChar char="•"/>
            </a:pPr>
            <a:r>
              <a:rPr lang="en-US" sz="2800" dirty="0" smtClean="0"/>
              <a:t>How are scientists conducting this research?</a:t>
            </a:r>
          </a:p>
          <a:p>
            <a:endParaRPr lang="en-US" sz="2800" dirty="0" smtClean="0"/>
          </a:p>
          <a:p>
            <a:pPr marL="342900" indent="-342900">
              <a:buFont typeface="Arial" pitchFamily="34" charset="0"/>
              <a:buChar char="•"/>
            </a:pPr>
            <a:r>
              <a:rPr lang="en-US" sz="2800" dirty="0" smtClean="0"/>
              <a:t>This is called the Pico Project, so why Pico?</a:t>
            </a:r>
            <a:endParaRPr lang="en-US" sz="2800" dirty="0"/>
          </a:p>
        </p:txBody>
      </p:sp>
    </p:spTree>
    <p:extLst>
      <p:ext uri="{BB962C8B-B14F-4D97-AF65-F5344CB8AC3E}">
        <p14:creationId xmlns:p14="http://schemas.microsoft.com/office/powerpoint/2010/main" val="406221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381000"/>
            <a:ext cx="7696200" cy="879980"/>
          </a:xfrm>
        </p:spPr>
        <p:txBody>
          <a:bodyPr/>
          <a:lstStyle/>
          <a:p>
            <a:pPr algn="ctr"/>
            <a:r>
              <a:rPr lang="en-US" sz="3600" dirty="0" smtClean="0"/>
              <a:t>Goals</a:t>
            </a:r>
            <a:endParaRPr lang="en-US" sz="3600" dirty="0"/>
          </a:p>
        </p:txBody>
      </p:sp>
      <p:sp>
        <p:nvSpPr>
          <p:cNvPr id="2" name="Content Placeholder 1"/>
          <p:cNvSpPr>
            <a:spLocks noGrp="1"/>
          </p:cNvSpPr>
          <p:nvPr>
            <p:ph type="subTitle" idx="1"/>
          </p:nvPr>
        </p:nvSpPr>
        <p:spPr>
          <a:xfrm>
            <a:off x="304800" y="1066800"/>
            <a:ext cx="8458200" cy="5257800"/>
          </a:xfrm>
        </p:spPr>
        <p:txBody>
          <a:bodyPr>
            <a:noAutofit/>
          </a:bodyPr>
          <a:lstStyle/>
          <a:p>
            <a:pPr marL="342900" indent="-342900">
              <a:buFont typeface="Arial" pitchFamily="34" charset="0"/>
              <a:buChar char="•"/>
            </a:pPr>
            <a:r>
              <a:rPr lang="en-US" sz="2800" dirty="0" smtClean="0"/>
              <a:t>Explain why Pico is an ideal location to study atmospheric aerosols</a:t>
            </a:r>
          </a:p>
          <a:p>
            <a:pPr marL="342900" indent="-342900">
              <a:buFont typeface="Arial" pitchFamily="34" charset="0"/>
              <a:buChar char="•"/>
            </a:pPr>
            <a:r>
              <a:rPr lang="en-US" sz="2800" dirty="0" smtClean="0"/>
              <a:t>Define aerosols and classify them based on their structure</a:t>
            </a:r>
          </a:p>
          <a:p>
            <a:pPr marL="342900" indent="-342900">
              <a:buFont typeface="Arial" pitchFamily="34" charset="0"/>
              <a:buChar char="•"/>
            </a:pPr>
            <a:r>
              <a:rPr lang="en-US" sz="2800" dirty="0" smtClean="0"/>
              <a:t>Identify the composition of aerosols reaching Mt. Pico</a:t>
            </a:r>
          </a:p>
          <a:p>
            <a:pPr marL="342900" indent="-342900">
              <a:buFont typeface="Arial" pitchFamily="34" charset="0"/>
              <a:buChar char="•"/>
            </a:pPr>
            <a:r>
              <a:rPr lang="en-US" sz="2800" dirty="0" smtClean="0"/>
              <a:t>Determine the warming and/or cooling effects on the atmosphere by aerosols</a:t>
            </a:r>
          </a:p>
          <a:p>
            <a:pPr marL="342900" indent="-342900">
              <a:buFont typeface="Arial" pitchFamily="34" charset="0"/>
              <a:buChar char="•"/>
            </a:pPr>
            <a:r>
              <a:rPr lang="en-US" sz="2800" dirty="0" smtClean="0"/>
              <a:t>Provide evidence and reasoning to the claim of aerosols affect climate</a:t>
            </a:r>
          </a:p>
          <a:p>
            <a:pPr marL="342900" indent="-342900">
              <a:buFont typeface="Arial" pitchFamily="34" charset="0"/>
              <a:buChar char="•"/>
            </a:pPr>
            <a:r>
              <a:rPr lang="en-US" sz="2800" dirty="0" smtClean="0"/>
              <a:t>Relate classroom activities to real, on-going scientific research</a:t>
            </a:r>
            <a:endParaRPr lang="en-US" sz="2800" dirty="0"/>
          </a:p>
        </p:txBody>
      </p:sp>
    </p:spTree>
    <p:extLst>
      <p:ext uri="{BB962C8B-B14F-4D97-AF65-F5344CB8AC3E}">
        <p14:creationId xmlns:p14="http://schemas.microsoft.com/office/powerpoint/2010/main" val="144365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33400" y="1219200"/>
            <a:ext cx="8077200" cy="5181600"/>
          </a:xfrm>
          <a:solidFill>
            <a:srgbClr val="4D4D4D">
              <a:alpha val="71000"/>
            </a:srgbClr>
          </a:solidFill>
        </p:spPr>
        <p:txBody>
          <a:bodyPr>
            <a:normAutofit/>
          </a:bodyPr>
          <a:lstStyle/>
          <a:p>
            <a:r>
              <a:rPr lang="en-US" sz="2800" dirty="0" smtClean="0"/>
              <a:t>Throughout the next several days, we will observe scientists completing research</a:t>
            </a:r>
          </a:p>
          <a:p>
            <a:pPr marL="0" indent="0">
              <a:buNone/>
            </a:pPr>
            <a:endParaRPr lang="en-US" sz="2800" dirty="0" smtClean="0"/>
          </a:p>
          <a:p>
            <a:r>
              <a:rPr lang="en-US" sz="2800" dirty="0" smtClean="0"/>
              <a:t>You also will be participating in some of the same activities!</a:t>
            </a:r>
          </a:p>
          <a:p>
            <a:pPr marL="0" indent="0">
              <a:buNone/>
            </a:pPr>
            <a:endParaRPr lang="en-US" sz="2800" dirty="0" smtClean="0"/>
          </a:p>
          <a:p>
            <a:r>
              <a:rPr lang="en-US" sz="2800" dirty="0" smtClean="0"/>
              <a:t>How scientists do science and research is important – it’s how we discover new things</a:t>
            </a:r>
          </a:p>
          <a:p>
            <a:pPr marL="0" indent="0">
              <a:buNone/>
            </a:pPr>
            <a:endParaRPr lang="en-US" sz="2800" dirty="0" smtClean="0"/>
          </a:p>
          <a:p>
            <a:r>
              <a:rPr lang="en-US" sz="2800" dirty="0" smtClean="0"/>
              <a:t>Climate change is a real and relevant topic</a:t>
            </a:r>
            <a:endParaRPr lang="en-US" sz="2800" dirty="0"/>
          </a:p>
        </p:txBody>
      </p:sp>
      <p:sp>
        <p:nvSpPr>
          <p:cNvPr id="3" name="Title 2"/>
          <p:cNvSpPr>
            <a:spLocks noGrp="1"/>
          </p:cNvSpPr>
          <p:nvPr>
            <p:ph type="title"/>
          </p:nvPr>
        </p:nvSpPr>
        <p:spPr>
          <a:xfrm>
            <a:off x="2133600" y="152400"/>
            <a:ext cx="4953000" cy="1036320"/>
          </a:xfrm>
        </p:spPr>
        <p:txBody>
          <a:bodyPr>
            <a:normAutofit/>
          </a:bodyPr>
          <a:lstStyle/>
          <a:p>
            <a:r>
              <a:rPr lang="en-US" sz="3600" dirty="0" smtClean="0"/>
              <a:t>Purpose of Pico</a:t>
            </a:r>
            <a:endParaRPr lang="en-US" sz="3600" dirty="0"/>
          </a:p>
        </p:txBody>
      </p:sp>
      <p:sp>
        <p:nvSpPr>
          <p:cNvPr id="4" name="TextBox 3"/>
          <p:cNvSpPr txBox="1"/>
          <p:nvPr/>
        </p:nvSpPr>
        <p:spPr>
          <a:xfrm>
            <a:off x="228600" y="6477000"/>
            <a:ext cx="1676400" cy="307777"/>
          </a:xfrm>
          <a:prstGeom prst="rect">
            <a:avLst/>
          </a:prstGeom>
          <a:noFill/>
        </p:spPr>
        <p:txBody>
          <a:bodyPr wrap="square" rtlCol="0">
            <a:spAutoFit/>
          </a:bodyPr>
          <a:lstStyle/>
          <a:p>
            <a:r>
              <a:rPr lang="en-US" sz="1400" i="1" dirty="0">
                <a:solidFill>
                  <a:srgbClr val="FFFFFF"/>
                </a:solidFill>
              </a:rPr>
              <a:t>Photo: L. </a:t>
            </a:r>
            <a:r>
              <a:rPr lang="en-US" sz="1400" i="1" dirty="0" err="1">
                <a:solidFill>
                  <a:srgbClr val="FFFFFF"/>
                </a:solidFill>
              </a:rPr>
              <a:t>Harkness</a:t>
            </a:r>
            <a:endParaRPr lang="en-US" sz="1400" i="1" dirty="0">
              <a:solidFill>
                <a:srgbClr val="FFFFFF"/>
              </a:solidFill>
            </a:endParaRPr>
          </a:p>
        </p:txBody>
      </p:sp>
    </p:spTree>
    <p:extLst>
      <p:ext uri="{BB962C8B-B14F-4D97-AF65-F5344CB8AC3E}">
        <p14:creationId xmlns:p14="http://schemas.microsoft.com/office/powerpoint/2010/main" val="25528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1000"/>
                                        <p:tgtEl>
                                          <p:spTgt spid="2">
                                            <p:txEl>
                                              <p:pRg st="6" end="6"/>
                                            </p:txEl>
                                          </p:spTgt>
                                        </p:tgtEl>
                                      </p:cBhvr>
                                    </p:animEffect>
                                    <p:anim calcmode="lin" valueType="num">
                                      <p:cBhvr>
                                        <p:cTn id="3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604734" y="1191768"/>
            <a:ext cx="4224528" cy="4322064"/>
          </a:xfrm>
        </p:spPr>
        <p:txBody>
          <a:bodyPr>
            <a:normAutofit/>
          </a:bodyPr>
          <a:lstStyle/>
          <a:p>
            <a:r>
              <a:rPr lang="en-US" sz="2800" dirty="0" smtClean="0"/>
              <a:t>Research the questions on your handout</a:t>
            </a:r>
          </a:p>
          <a:p>
            <a:r>
              <a:rPr lang="en-US" sz="2800" dirty="0" smtClean="0"/>
              <a:t>Find the answers you can and as much as you can</a:t>
            </a:r>
          </a:p>
          <a:p>
            <a:r>
              <a:rPr lang="en-US" sz="2800" dirty="0" smtClean="0"/>
              <a:t>Sites to avoid: about.com, ask.com</a:t>
            </a:r>
          </a:p>
          <a:p>
            <a:r>
              <a:rPr lang="en-US" sz="2800" dirty="0" smtClean="0"/>
              <a:t>Good sites: education sites</a:t>
            </a:r>
          </a:p>
          <a:p>
            <a:r>
              <a:rPr lang="en-US" sz="2800" u="sng" dirty="0" smtClean="0"/>
              <a:t>You will have 20 minutes!</a:t>
            </a:r>
            <a:endParaRPr lang="en-US" sz="2800" u="sng" dirty="0"/>
          </a:p>
        </p:txBody>
      </p:sp>
      <p:sp>
        <p:nvSpPr>
          <p:cNvPr id="3" name="Title 2"/>
          <p:cNvSpPr>
            <a:spLocks noGrp="1"/>
          </p:cNvSpPr>
          <p:nvPr>
            <p:ph type="title"/>
          </p:nvPr>
        </p:nvSpPr>
        <p:spPr>
          <a:xfrm>
            <a:off x="523141" y="533400"/>
            <a:ext cx="3053884" cy="1979466"/>
          </a:xfrm>
        </p:spPr>
        <p:txBody>
          <a:bodyPr>
            <a:normAutofit/>
          </a:bodyPr>
          <a:lstStyle/>
          <a:p>
            <a:r>
              <a:rPr lang="en-US" sz="2800" dirty="0" smtClean="0"/>
              <a:t>Your Task Today…</a:t>
            </a:r>
            <a:endParaRPr lang="en-US" sz="2800" dirty="0"/>
          </a:p>
        </p:txBody>
      </p:sp>
      <p:pic>
        <p:nvPicPr>
          <p:cNvPr id="1026" name="Picture 2" descr="C:\Users\Owner\AppData\Local\Microsoft\Windows\Temporary Internet Files\Content.IE5\AYC8B1C5\MC90001933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073" y="2209800"/>
            <a:ext cx="3053884" cy="2572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46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696200" cy="609600"/>
          </a:xfrm>
        </p:spPr>
        <p:txBody>
          <a:bodyPr>
            <a:normAutofit/>
          </a:bodyPr>
          <a:lstStyle/>
          <a:p>
            <a:r>
              <a:rPr lang="en-US" sz="2800" dirty="0" smtClean="0"/>
              <a:t>Video Introduction</a:t>
            </a:r>
            <a:endParaRPr lang="en-US" sz="2800" dirty="0"/>
          </a:p>
        </p:txBody>
      </p:sp>
      <p:sp>
        <p:nvSpPr>
          <p:cNvPr id="3" name="TextBox 2"/>
          <p:cNvSpPr txBox="1"/>
          <p:nvPr/>
        </p:nvSpPr>
        <p:spPr>
          <a:xfrm>
            <a:off x="1704109" y="2057400"/>
            <a:ext cx="5181600" cy="584775"/>
          </a:xfrm>
          <a:prstGeom prst="rect">
            <a:avLst/>
          </a:prstGeom>
          <a:noFill/>
        </p:spPr>
        <p:txBody>
          <a:bodyPr wrap="square" rtlCol="0">
            <a:spAutoFit/>
          </a:bodyPr>
          <a:lstStyle/>
          <a:p>
            <a:r>
              <a:rPr lang="en-US" sz="3200" dirty="0" smtClean="0"/>
              <a:t>Click </a:t>
            </a:r>
            <a:r>
              <a:rPr lang="en-US" sz="3200" dirty="0" smtClean="0">
                <a:hlinkClick r:id="rId2"/>
              </a:rPr>
              <a:t>here</a:t>
            </a:r>
            <a:r>
              <a:rPr lang="en-US" sz="3200" dirty="0" smtClean="0"/>
              <a:t> for the video!</a:t>
            </a:r>
            <a:endParaRPr lang="en-US" sz="3200" dirty="0"/>
          </a:p>
        </p:txBody>
      </p:sp>
    </p:spTree>
    <p:extLst>
      <p:ext uri="{BB962C8B-B14F-4D97-AF65-F5344CB8AC3E}">
        <p14:creationId xmlns:p14="http://schemas.microsoft.com/office/powerpoint/2010/main" val="4212743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1112520"/>
          </a:xfrm>
        </p:spPr>
        <p:txBody>
          <a:bodyPr>
            <a:normAutofit fontScale="90000"/>
          </a:bodyPr>
          <a:lstStyle/>
          <a:p>
            <a:r>
              <a:rPr lang="en-US" dirty="0" smtClean="0"/>
              <a:t>A portion of the hike up and down the mountain. Unfortunately, the weather turned and, for safety, we did not finish the climb that day. Waypoint 009 is the ICO, 011 is the Mountain House (where the climb begins) and 017 is were we turned back</a:t>
            </a:r>
            <a:endParaRPr lang="en-US" dirty="0"/>
          </a:p>
        </p:txBody>
      </p:sp>
      <p:pic>
        <p:nvPicPr>
          <p:cNvPr id="3" name="Picture 2"/>
          <p:cNvPicPr/>
          <p:nvPr/>
        </p:nvPicPr>
        <p:blipFill>
          <a:blip r:embed="rId2"/>
          <a:stretch>
            <a:fillRect/>
          </a:stretch>
        </p:blipFill>
        <p:spPr>
          <a:xfrm>
            <a:off x="381000" y="1219200"/>
            <a:ext cx="8305800" cy="5257800"/>
          </a:xfrm>
          <a:prstGeom prst="rect">
            <a:avLst/>
          </a:prstGeom>
        </p:spPr>
      </p:pic>
      <p:cxnSp>
        <p:nvCxnSpPr>
          <p:cNvPr id="4" name="Straight Arrow Connector 3"/>
          <p:cNvCxnSpPr/>
          <p:nvPr/>
        </p:nvCxnSpPr>
        <p:spPr>
          <a:xfrm flipV="1">
            <a:off x="1066800" y="1678623"/>
            <a:ext cx="0" cy="68357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TextBox 5"/>
          <p:cNvSpPr txBox="1"/>
          <p:nvPr/>
        </p:nvSpPr>
        <p:spPr>
          <a:xfrm>
            <a:off x="914400" y="1278513"/>
            <a:ext cx="533400" cy="400110"/>
          </a:xfrm>
          <a:prstGeom prst="rect">
            <a:avLst/>
          </a:prstGeom>
          <a:noFill/>
        </p:spPr>
        <p:txBody>
          <a:bodyPr wrap="square" rtlCol="0">
            <a:spAutoFit/>
          </a:bodyPr>
          <a:lstStyle/>
          <a:p>
            <a:r>
              <a:rPr lang="en-US" sz="2000" b="1" dirty="0">
                <a:solidFill>
                  <a:srgbClr val="3F3F3F"/>
                </a:solidFill>
              </a:rPr>
              <a:t>N</a:t>
            </a:r>
            <a:endParaRPr lang="en-US" b="1" dirty="0">
              <a:solidFill>
                <a:srgbClr val="3F3F3F"/>
              </a:solidFill>
            </a:endParaRPr>
          </a:p>
        </p:txBody>
      </p:sp>
    </p:spTree>
    <p:extLst>
      <p:ext uri="{BB962C8B-B14F-4D97-AF65-F5344CB8AC3E}">
        <p14:creationId xmlns:p14="http://schemas.microsoft.com/office/powerpoint/2010/main" val="51707607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radeshow">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274</Words>
  <Application>Microsoft Office PowerPoint</Application>
  <PresentationFormat>On-screen Show (4:3)</PresentationFormat>
  <Paragraphs>37</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1_Tradeshow</vt:lpstr>
      <vt:lpstr>Pico Project</vt:lpstr>
      <vt:lpstr>Introduction</vt:lpstr>
      <vt:lpstr>Goals</vt:lpstr>
      <vt:lpstr>Purpose of Pico</vt:lpstr>
      <vt:lpstr>Your Task Today…</vt:lpstr>
      <vt:lpstr>Video Introduction</vt:lpstr>
      <vt:lpstr>A portion of the hike up and down the mountain. Unfortunately, the weather turned and, for safety, we did not finish the climb that day. Waypoint 009 is the ICO, 011 is the Mountain House (where the climb begins) and 017 is were we turned back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Pico Project</dc:title>
  <dc:creator>Loren</dc:creator>
  <cp:lastModifiedBy>Lorentyna Baldus</cp:lastModifiedBy>
  <cp:revision>6</cp:revision>
  <dcterms:created xsi:type="dcterms:W3CDTF">2013-12-19T18:00:51Z</dcterms:created>
  <dcterms:modified xsi:type="dcterms:W3CDTF">2014-01-09T03:42:49Z</dcterms:modified>
</cp:coreProperties>
</file>